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2" r:id="rId2"/>
    <p:sldId id="523" r:id="rId3"/>
    <p:sldId id="426" r:id="rId4"/>
    <p:sldId id="483" r:id="rId5"/>
    <p:sldId id="471" r:id="rId6"/>
    <p:sldId id="425" r:id="rId7"/>
    <p:sldId id="518" r:id="rId8"/>
    <p:sldId id="481" r:id="rId9"/>
    <p:sldId id="514" r:id="rId10"/>
    <p:sldId id="529" r:id="rId11"/>
    <p:sldId id="534" r:id="rId12"/>
    <p:sldId id="476" r:id="rId13"/>
    <p:sldId id="482" r:id="rId14"/>
    <p:sldId id="501" r:id="rId15"/>
    <p:sldId id="532" r:id="rId16"/>
    <p:sldId id="533" r:id="rId17"/>
    <p:sldId id="527" r:id="rId18"/>
    <p:sldId id="521" r:id="rId19"/>
    <p:sldId id="487" r:id="rId20"/>
    <p:sldId id="519" r:id="rId21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14A"/>
    <a:srgbClr val="3A5AA7"/>
    <a:srgbClr val="FF7F00"/>
    <a:srgbClr val="ECE9E4"/>
    <a:srgbClr val="004562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6395" autoAdjust="0"/>
  </p:normalViewPr>
  <p:slideViewPr>
    <p:cSldViewPr>
      <p:cViewPr varScale="1">
        <p:scale>
          <a:sx n="87" d="100"/>
          <a:sy n="87" d="100"/>
        </p:scale>
        <p:origin x="144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6.11.2019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659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11/6/2019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11/6/2019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4.png"/><Relationship Id="rId11" Type="http://schemas.openxmlformats.org/officeDocument/2006/relationships/image" Target="../media/image23.png"/><Relationship Id="rId5" Type="http://schemas.openxmlformats.org/officeDocument/2006/relationships/image" Target="../media/image53.jpe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6. nóvember 2019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909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Vextir hafa farið lækkandi um allan heim undanfarna áratugi og eru nú víða í sögulegu lágmarki</a:t>
            </a:r>
          </a:p>
          <a:p>
            <a:r>
              <a:rPr lang="is-IS" dirty="0" smtClean="0"/>
              <a:t>Lýðfræðilegar breytingar hafa aukið sparnað í heiminum og minni arðsemi fjárfestinga hefur dregið úr eftirspurn eftir fjármagni</a:t>
            </a:r>
          </a:p>
          <a:p>
            <a:r>
              <a:rPr lang="is-IS" dirty="0" smtClean="0"/>
              <a:t>Hlutlausir peningastefnuvextir hafa því lækkað: grunnspá miðast við að þeir hafi verið 4,5% fyrir fjármálakreppu en séu 2% nú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Raunvextir hafa lækkað mikið …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Raunvextir </a:t>
            </a:r>
            <a:r>
              <a:rPr lang="is-IS" sz="1200" dirty="0"/>
              <a:t>5 ára ríkisskuldabréfa metnir út frá eingreiðsluferlum verðtryggðra vaxta nema fyrir Þýskaland (raunvextir </a:t>
            </a:r>
            <a:r>
              <a:rPr lang="is-IS" sz="1200" dirty="0" err="1"/>
              <a:t>m.v</a:t>
            </a:r>
            <a:r>
              <a:rPr lang="is-IS" sz="1200" dirty="0"/>
              <a:t>. vænta verðbólgu eftir 5 ár). Mánaðarleg </a:t>
            </a:r>
            <a:r>
              <a:rPr lang="is-IS" sz="1200" dirty="0" smtClean="0"/>
              <a:t>meðaltöl. 2. Mældir </a:t>
            </a:r>
            <a:r>
              <a:rPr lang="is-IS" sz="1200" dirty="0"/>
              <a:t>raunvextir miðað við ársverðbólgu hvers tíma. Hlutlausir raunvextir metnir með líkani Kirker (2008). Meðaltal og efri og neðri mörk mismunandi mats miðað við ólíkar útfærslur </a:t>
            </a:r>
            <a:r>
              <a:rPr lang="is-IS" sz="1200" dirty="0" err="1"/>
              <a:t>líkana</a:t>
            </a:r>
            <a:r>
              <a:rPr lang="is-IS" sz="1200" dirty="0"/>
              <a:t> Kirker (2008) og Berger og Kempa (2014</a:t>
            </a:r>
            <a:r>
              <a:rPr lang="is-IS" sz="1200" dirty="0" smtClean="0"/>
              <a:t>).</a:t>
            </a:r>
            <a:r>
              <a:rPr lang="is-IS" sz="1200" dirty="0"/>
              <a:t> </a:t>
            </a:r>
            <a:r>
              <a:rPr lang="is-IS" sz="1200" dirty="0" smtClean="0"/>
              <a:t>3. Matið </a:t>
            </a:r>
            <a:r>
              <a:rPr lang="is-IS" sz="1200" dirty="0"/>
              <a:t>fyrir 2019 er meðaltal fyrri hluta ársins.</a:t>
            </a:r>
            <a:endParaRPr lang="is-IS" sz="1200" dirty="0">
              <a:solidFill>
                <a:srgbClr val="FF0000"/>
              </a:solidFill>
            </a:endParaRPr>
          </a:p>
          <a:p>
            <a:r>
              <a:rPr lang="is-IS" sz="1200" i="1" dirty="0"/>
              <a:t>Heimildir</a:t>
            </a:r>
            <a:r>
              <a:rPr lang="is-IS" sz="1200" dirty="0"/>
              <a:t>: </a:t>
            </a:r>
            <a:r>
              <a:rPr lang="is-IS" sz="1200" dirty="0" err="1"/>
              <a:t>Bundesbank</a:t>
            </a:r>
            <a:r>
              <a:rPr lang="is-IS" sz="1200" dirty="0" smtClean="0"/>
              <a:t>,</a:t>
            </a:r>
            <a:r>
              <a:rPr lang="is-IS" sz="1200" dirty="0"/>
              <a:t> </a:t>
            </a:r>
            <a:r>
              <a:rPr lang="is-IS" sz="1200" dirty="0" err="1"/>
              <a:t>Holston</a:t>
            </a:r>
            <a:r>
              <a:rPr lang="is-IS" sz="1200" dirty="0"/>
              <a:t> o.fl. (2017</a:t>
            </a:r>
            <a:r>
              <a:rPr lang="is-IS" sz="1200" dirty="0" smtClean="0"/>
              <a:t>),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/>
              <a:t>Reuters</a:t>
            </a:r>
            <a:r>
              <a:rPr lang="is-IS" sz="1200" dirty="0"/>
              <a:t>, Seðlabanki 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Vaxtalækkanir Seðlabankans frá því í vor hafa í meginatriðum miðlast út í langtímavexti á markaði og vaxtakjör heimila og fyrirtækja … en aðgengi að lánsfé virðist hafa þrengst – sérstaklega til fyrirtækja: dregið hefur úr nýjum útlánum og hægt hefur á útlánavexti – útlán til fyrirtækja jukust yfir 10% í fyrra og fram á þetta ár en nú er vöxturinn kominn í liðlega 3% (svipað og 2016)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styðja við eftirspurn en lánsaðgengi þrengist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Lækkun vaxta frá lokum apríl til loka september 2019. Myndin sýnir breytingu meginvaxta Seðlabankans, 5 ára ríkisskuldabréfa út frá metnum eingreiðsluferli ríkisskuldabréfavaxta, </a:t>
            </a:r>
            <a:r>
              <a:rPr lang="is-IS" sz="1200" dirty="0" err="1" smtClean="0"/>
              <a:t>húsnæðislánavaxta</a:t>
            </a:r>
            <a:r>
              <a:rPr lang="is-IS" sz="1200" dirty="0" smtClean="0"/>
              <a:t> banka með breytilegum vöxtum og veginna meðalvaxta nýrra útlána banka til fyrirtækja. 2. Leiðrétt fyrir endurflokkun og skuldalækkunaraðgerðum stjórnvalda. Eingöngu sjóðfélagalán meðtalin frá </a:t>
            </a:r>
            <a:r>
              <a:rPr lang="is-IS" sz="1200" dirty="0" err="1" smtClean="0"/>
              <a:t>lífeyrissjóðum</a:t>
            </a:r>
            <a:r>
              <a:rPr lang="is-IS" sz="1200" dirty="0" smtClean="0"/>
              <a:t>. Án útlána til innlánsstofnana, fallinna fjármálafyrirtækja og hins opinbera. Fyrirtæki eru atvinnufyrirtæki og félagasamtök sem þjóna heimilum.</a:t>
            </a:r>
            <a:endParaRPr lang="is-IS" sz="1200" dirty="0" smtClean="0">
              <a:solidFill>
                <a:srgbClr val="FF0000"/>
              </a:solidFill>
            </a:endParaRP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4206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Slakað á aðhaldsstigi ríkisfjármála á næstu tveimur árum í takt við yfirlýsingar stjórnvalda í tengslum við kjarasamninga frá því í vor um lækkun skatta og auknar tilfærslur til heimila: samtals nemur umfang aðgerða um 90 </a:t>
            </a:r>
            <a:r>
              <a:rPr lang="is-IS" dirty="0" err="1" smtClean="0"/>
              <a:t>ma.kr</a:t>
            </a:r>
            <a:r>
              <a:rPr lang="is-IS" dirty="0" smtClean="0"/>
              <a:t>. 2020-22 eða 2,7% af VLF</a:t>
            </a:r>
          </a:p>
          <a:p>
            <a:r>
              <a:rPr lang="is-IS" dirty="0" smtClean="0"/>
              <a:t>Ráðstöfunartekjur og almenn eftirspurn aukast en hluti eftirspurnar beinist úr landinu og </a:t>
            </a:r>
            <a:r>
              <a:rPr lang="is-IS" dirty="0" smtClean="0"/>
              <a:t>hærri vextir og gengi </a:t>
            </a:r>
            <a:r>
              <a:rPr lang="is-IS" dirty="0" smtClean="0"/>
              <a:t>vega á móti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Ríkisfjármálastefnan vegur einnig á móti áföllum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Frumjöfnuður </a:t>
            </a:r>
            <a:r>
              <a:rPr lang="is-IS" sz="1200" dirty="0"/>
              <a:t>er leiðréttur fyrir einskiptisliðum. Grunnspá Seðlabankans </a:t>
            </a:r>
            <a:r>
              <a:rPr lang="is-IS" sz="1200" dirty="0" smtClean="0"/>
              <a:t>2019-2022. 2. </a:t>
            </a:r>
            <a:r>
              <a:rPr lang="is-IS" sz="1200" dirty="0"/>
              <a:t>Skattaaðgerðir samanstanda af lækkun tekjuskatts og heimild til að ráðstafa séreignarsparnaði skattfrjálst inn á húsnæðislán. Aukin tilfærsluútgjöld samanstanda af hækkun barna- og </a:t>
            </a:r>
            <a:r>
              <a:rPr lang="is-IS" sz="1200" dirty="0" err="1"/>
              <a:t>húsnæðisbóta</a:t>
            </a:r>
            <a:r>
              <a:rPr lang="is-IS" sz="1200" dirty="0"/>
              <a:t>, auk lengingar fæðingarorlofs. Aukin fjárfestingarútgjöld eru í tengslum við átak í samgöngumálum</a:t>
            </a:r>
            <a:r>
              <a:rPr lang="is-IS" sz="1200" dirty="0" smtClean="0"/>
              <a:t>. 3. </a:t>
            </a:r>
            <a:r>
              <a:rPr lang="is-IS" sz="1200" dirty="0"/>
              <a:t>Frávik einkaneyslu og VLF (í %) og verðbólgu og meginvaxta (í prósentum) frá grunnspá árið 2022 með og án peningastefnuviðbragða við aðgerðum stjórnvalda í </a:t>
            </a:r>
            <a:r>
              <a:rPr lang="is-IS" sz="1200" dirty="0" smtClean="0"/>
              <a:t>ríkisfjármálum.</a:t>
            </a:r>
            <a:endParaRPr lang="is-IS" sz="1200" dirty="0">
              <a:solidFill>
                <a:srgbClr val="FF0000"/>
              </a:solidFill>
            </a:endParaRPr>
          </a:p>
          <a:p>
            <a:r>
              <a:rPr lang="is-IS" sz="1200" i="1" dirty="0"/>
              <a:t>Heimildir</a:t>
            </a:r>
            <a:r>
              <a:rPr lang="is-IS" sz="1200" dirty="0"/>
              <a:t>: Fjármála- og efnahagsráðuneytið, Hagstofa Íslands, Seðlabanki Íslands.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50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Þrátt fyrir meiri hagvöxt á H1 benda utanríkisviðskiptatölur til mikils samdráttar í vöruútflutningi á Q3 og því eru hagvaxtarhorfur fyrir H2 lakari en í PM 19/3 (1,2% samdráttur í stað 0,9% í PM 19/3) … horfur á 0,2% samdrætti á árinu öllu eins og í PM 19/3</a:t>
            </a:r>
          </a:p>
          <a:p>
            <a:r>
              <a:rPr lang="is-IS" dirty="0" smtClean="0"/>
              <a:t>Hægari bati hins vegar á næsta ári: 1,6% hagvöxtur í stað 1,9%: hægari vöxtur þjóðarútgjalda (sérstaklega fjárfestingar)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Vægur samdráttur í ár en hægfara bati á næsta ári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2019-2022. Brotalína sýnir spá frá PM 2019/3.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Skv. VMK fækkaði heildarvinnustundum um 0,4% milli ára á Q3 – sem er svipað og spáð var í PM 19/3 ... störfum fækkaði einnig um 0,4% – í fyrsta sinn í VMK frá </a:t>
            </a:r>
            <a:r>
              <a:rPr lang="is-IS" dirty="0" smtClean="0"/>
              <a:t>Q4/2011</a:t>
            </a:r>
            <a:endParaRPr lang="is-IS" dirty="0" smtClean="0"/>
          </a:p>
          <a:p>
            <a:r>
              <a:rPr lang="is-IS" dirty="0" smtClean="0"/>
              <a:t>Árstíðarleiðrétt </a:t>
            </a:r>
            <a:r>
              <a:rPr lang="is-IS" dirty="0"/>
              <a:t>atvinnuleysi </a:t>
            </a:r>
            <a:r>
              <a:rPr lang="is-IS" dirty="0" smtClean="0"/>
              <a:t>var 3,7% á Q3 (skráð atvinnuleysi </a:t>
            </a:r>
            <a:r>
              <a:rPr lang="is-IS" dirty="0" smtClean="0"/>
              <a:t>3,7%) </a:t>
            </a:r>
            <a:r>
              <a:rPr lang="is-IS" dirty="0" smtClean="0"/>
              <a:t>og var 0,6 pr. meira en á Q1 og 1,2 pr. meira en fyrir ári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Störfum hefur fækkað og atvinnuleysi aukist …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Ársfjórðungsleg meðaltöl mánaðarlegra gagna</a:t>
            </a:r>
            <a:r>
              <a:rPr lang="is-IS" sz="1200" dirty="0" smtClean="0"/>
              <a:t>. 2. Árstíðarleiðréttar </a:t>
            </a:r>
            <a:r>
              <a:rPr lang="is-IS" sz="1200" dirty="0"/>
              <a:t>tölur. Skráð atvinnuleysi er árstíðarleiðrétt af Seðlabankanum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Vinnumálastofnun,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5409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Frá Q4/2018 hafa fleiri fyrirtæki ætlað að segja upp fólki en fjölga – en munurinn er tekinn að minnka á ný</a:t>
            </a:r>
          </a:p>
          <a:p>
            <a:r>
              <a:rPr lang="is-IS" dirty="0" smtClean="0"/>
              <a:t>Heimili og fyrirtæki hafa einnig verið töluvert svartsýnni um framtíðina en núverandi stöðu – en nú er sá munur að minnka</a:t>
            </a:r>
          </a:p>
          <a:p>
            <a:r>
              <a:rPr lang="is-IS" dirty="0" smtClean="0"/>
              <a:t>Fyrirtækjum sem segjast í vandkvæði við að ráða nýtt fólk og að mæta óvæntri eftirspurn er einnig tekið að fækka á ný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en vísbendingar um mögulegan viðsnúning …</a:t>
            </a:r>
            <a:endParaRPr lang="is-I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151444"/>
            <a:ext cx="14626000" cy="80068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Árstíðarleiðréttar tölur. </a:t>
            </a:r>
            <a:r>
              <a:rPr lang="is-IS" sz="1200" dirty="0"/>
              <a:t>1. </a:t>
            </a:r>
            <a:r>
              <a:rPr lang="is-IS" sz="1200" dirty="0" err="1"/>
              <a:t>ársfj</a:t>
            </a:r>
            <a:r>
              <a:rPr lang="is-IS" sz="1200" dirty="0"/>
              <a:t>. 2006 </a:t>
            </a:r>
            <a:r>
              <a:rPr lang="is-IS" sz="1200" dirty="0" smtClean="0"/>
              <a:t>- </a:t>
            </a:r>
            <a:r>
              <a:rPr lang="is-IS" sz="1200" dirty="0"/>
              <a:t>3. </a:t>
            </a:r>
            <a:r>
              <a:rPr lang="is-IS" sz="1200" dirty="0" err="1"/>
              <a:t>ársfj</a:t>
            </a:r>
            <a:r>
              <a:rPr lang="is-IS" sz="1200" dirty="0"/>
              <a:t>. 2019</a:t>
            </a:r>
            <a:r>
              <a:rPr lang="is-IS" sz="1200" dirty="0" smtClean="0"/>
              <a:t>. 2. </a:t>
            </a:r>
            <a:r>
              <a:rPr lang="is-IS" sz="1200" dirty="0"/>
              <a:t>Mælingar á væntingum heimila koma úr mánaðarlegum niðurstöðum væntingavísitölu Gallup og sýna stöðuna við lok ársfjórðungs en væntingar fyrirtækja eru úr ársfjórðungslegri viðhorfskönnun Gallup meðal 400 stærstu fyrirtækja landsins. Vísitala fyrir mat á núverandi efnahagsástandi er dregin frá vísitölu væntinga til næstu 6 </a:t>
            </a:r>
            <a:r>
              <a:rPr lang="is-IS" sz="1200" dirty="0" smtClean="0"/>
              <a:t>mánaða. Frávik frá meðaltali tímabilsins. 3. Mælikvarðar </a:t>
            </a:r>
            <a:r>
              <a:rPr lang="is-IS" sz="1200" dirty="0"/>
              <a:t>á nýtingu framleiðsluþátta eru úr viðhorfskönnun Gallup meðal 400 stærstu fyrirtækja </a:t>
            </a:r>
            <a:r>
              <a:rPr lang="is-IS" sz="1200" dirty="0" smtClean="0"/>
              <a:t>landsins. </a:t>
            </a:r>
            <a:r>
              <a:rPr lang="is-IS" sz="1200" dirty="0"/>
              <a:t>Árstíðarleiðréttar tölur. Brotalínur sýna meðalhlutföll tímabilsins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2846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Svo virðist sem nýting framleiðsluþátta sé tekin að aukast á ný og að samdráttarskeiðið verði mögulega tiltölulega skammvinnt</a:t>
            </a:r>
          </a:p>
          <a:p>
            <a:r>
              <a:rPr lang="is-IS" dirty="0" smtClean="0"/>
              <a:t>Samkvæmt grunnspá eykst atvinnuleysi áfram fram á næsta ár áður en það tekur að minnka á ný</a:t>
            </a:r>
          </a:p>
          <a:p>
            <a:r>
              <a:rPr lang="is-IS" dirty="0" smtClean="0"/>
              <a:t>Talið að smávægilegur framleiðsluslaki myndist í lok árs sem nái hámarki um mitt næsta ár en verði horfinn undir lok ársins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að samdrátturinn verði fremur skammvinnur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2.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2019-2022.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2019/3.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870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jókst fram eftir síðasta ári og náði hámarki í 3,7% í desember sl. en var komin í 3,1% á Q3 og 2,8% í október …</a:t>
            </a:r>
          </a:p>
          <a:p>
            <a:r>
              <a:rPr lang="is-IS" dirty="0"/>
              <a:t>… verðbólga án húsnæðis nánast sú sama en undirliggjandi verðbólga hefur verið þrálátari og var 3,4% í október</a:t>
            </a:r>
          </a:p>
          <a:p>
            <a:r>
              <a:rPr lang="is-IS" dirty="0"/>
              <a:t>Innflutt verðbólga jókst í kjölfar gengislækkunarinnar en hefur hjaðnað á ný … hækkun allra meginþátta VNV orðin svipuð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Mæld verðbólga minnkar hraðar en undirliggjandi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húsnæðislána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 </a:t>
            </a:r>
            <a:r>
              <a:rPr lang="is-IS" sz="1200" dirty="0" smtClean="0"/>
              <a:t>3. </a:t>
            </a:r>
            <a:r>
              <a:rPr lang="is-IS" sz="1200" dirty="0"/>
              <a:t>Innflutt verðbólga er nálguð með verði innfluttrar mat- og drykkjarvöru, nýrra bíla og varahluta, bensíns og annarrar innfluttrar vöru. Tölur í svigum sýna núverandi vægi viðkomandi liða í VNV.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í markmið á flesta mælikvarða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Verðbólguvæntingar hækkuðu nokkuð haustið 2018 eftir að hafa smám saman lækkað í markmið misserin á undan …</a:t>
            </a:r>
          </a:p>
          <a:p>
            <a:r>
              <a:rPr lang="is-IS" dirty="0" smtClean="0"/>
              <a:t>… </a:t>
            </a:r>
            <a:r>
              <a:rPr lang="is-IS" dirty="0"/>
              <a:t>en hafa </a:t>
            </a:r>
            <a:r>
              <a:rPr lang="is-IS" dirty="0" smtClean="0"/>
              <a:t>lækkað aftur undanfarið – </a:t>
            </a:r>
            <a:r>
              <a:rPr lang="is-IS" dirty="0"/>
              <a:t>hjá öllum hópum og yfir allar tímalengdir</a:t>
            </a:r>
          </a:p>
          <a:p>
            <a:r>
              <a:rPr lang="is-IS" dirty="0"/>
              <a:t>Verðbólguvæntingar </a:t>
            </a:r>
            <a:r>
              <a:rPr lang="is-IS" dirty="0" smtClean="0"/>
              <a:t>komnar í markmið á flesta mælikvarða (og eru um 3% á þá mælikvarða sem eru yfir markmiði)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</a:t>
            </a:r>
            <a:r>
              <a:rPr lang="is-IS" sz="1200" dirty="0"/>
              <a:t>er meðaltal daglegra gilda frá </a:t>
            </a:r>
            <a:r>
              <a:rPr lang="is-IS" sz="1200" dirty="0" smtClean="0"/>
              <a:t>1. október til 1. nóvember </a:t>
            </a:r>
            <a:r>
              <a:rPr lang="is-IS" sz="1200" dirty="0"/>
              <a:t>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00" y="2160000"/>
            <a:ext cx="14445046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Verðbólga var 3,1% á Q3 (spáð 3,2% í PM 19/3) … minnkar í 2,5% á Q4 og verður við markmið á meginhluta spátímans þótt hún fari tímabundið lítillega undir það á H2/2020 … hraðari hjöðnun á Q4 en spáð í ágúst en horfur að öðru leyti lítið breyttar</a:t>
            </a:r>
          </a:p>
          <a:p>
            <a:r>
              <a:rPr lang="is-IS" dirty="0" smtClean="0"/>
              <a:t>Áhættumat spárinnar lítið breytt frá ágústspánni og er líkindadreifing hennar samhverf líkt og þá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Verðbólgu spáð hraðar í markmið en í ágústspánni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2019 - 4.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2022.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2019/3.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2019/4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188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Alþjóðleg viðskiptadeila </a:t>
            </a:r>
            <a:r>
              <a:rPr lang="is-IS" dirty="0"/>
              <a:t>eykur á </a:t>
            </a:r>
            <a:r>
              <a:rPr lang="is-IS" dirty="0" err="1"/>
              <a:t>svart-sýni</a:t>
            </a:r>
            <a:r>
              <a:rPr lang="is-IS" dirty="0"/>
              <a:t> og dregur úr </a:t>
            </a:r>
            <a:r>
              <a:rPr lang="is-IS" dirty="0" smtClean="0"/>
              <a:t>hagvexti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/>
              <a:t>Samdráttur í </a:t>
            </a:r>
            <a:r>
              <a:rPr lang="is-IS" dirty="0" smtClean="0"/>
              <a:t>fluggeiranum </a:t>
            </a:r>
            <a:r>
              <a:rPr lang="is-IS" dirty="0"/>
              <a:t>á stóran þátt í </a:t>
            </a:r>
            <a:r>
              <a:rPr lang="is-IS" dirty="0" err="1" smtClean="0"/>
              <a:t>útflutnings-samdrætti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Hliðrun eftirspurnar í átt að innlendri </a:t>
            </a:r>
            <a:r>
              <a:rPr lang="is-IS" dirty="0" smtClean="0"/>
              <a:t>framleiðslu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Störfum tekið að fækka og atvinnuleysi hefur aukist frá ársbyrjun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Vægur samdráttur í ár en hægfara bati frá næsta ári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</a:t>
            </a:r>
            <a:r>
              <a:rPr lang="is-IS" dirty="0"/>
              <a:t>í markmið í lok árs en þrálátari undirliggjandi verðbólga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0" descr="Video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828000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0000" y="8208000"/>
            <a:ext cx="284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Skýringarmyndband bankastjóra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sz="5200" dirty="0" smtClean="0"/>
              <a:t>Alþjóðleg efnahagsmál og ytri skilyrði</a:t>
            </a:r>
            <a:endParaRPr lang="is-IS" sz="5200" dirty="0"/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Alþjóðleg viðskiptadeila stigmagnast</a:t>
            </a:r>
            <a:endParaRPr lang="is-I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524000"/>
          </a:xfrm>
        </p:spPr>
        <p:txBody>
          <a:bodyPr/>
          <a:lstStyle/>
          <a:p>
            <a:r>
              <a:rPr lang="is-IS" dirty="0" smtClean="0"/>
              <a:t>Aukin óvissa og svartsýni í alþjóðlegum efnahagsmálum</a:t>
            </a:r>
            <a:endParaRPr lang="is-I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524000"/>
          </a:xfrm>
        </p:spPr>
        <p:txBody>
          <a:bodyPr/>
          <a:lstStyle/>
          <a:p>
            <a:r>
              <a:rPr lang="is-IS" dirty="0" smtClean="0"/>
              <a:t>Viðskiptadeilan hefur bitnað sérstaklega á </a:t>
            </a:r>
            <a:r>
              <a:rPr lang="is-IS" dirty="0" err="1" smtClean="0"/>
              <a:t>framleiðslu-greinum</a:t>
            </a:r>
            <a:endParaRPr lang="is-I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524000"/>
          </a:xfrm>
        </p:spPr>
        <p:txBody>
          <a:bodyPr/>
          <a:lstStyle/>
          <a:p>
            <a:r>
              <a:rPr lang="is-IS" dirty="0" smtClean="0"/>
              <a:t>Dregur hratt úr heimshagvexti og </a:t>
            </a:r>
            <a:r>
              <a:rPr lang="is-IS" dirty="0" err="1" smtClean="0"/>
              <a:t>hagvaxtar-horfur</a:t>
            </a:r>
            <a:r>
              <a:rPr lang="is-IS" dirty="0" smtClean="0"/>
              <a:t> versna</a:t>
            </a:r>
            <a:endParaRPr lang="is-I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 smtClean="0"/>
              <a:t>Samdráttur í fluggeiranum á stóran þátt í </a:t>
            </a:r>
            <a:r>
              <a:rPr lang="is-IS" dirty="0" err="1" smtClean="0"/>
              <a:t>útflutnings-samdrætti</a:t>
            </a: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Viðskiptadeila </a:t>
            </a:r>
            <a:r>
              <a:rPr lang="is-IS" dirty="0"/>
              <a:t>Bandaríkjanna og Kína hefur </a:t>
            </a:r>
            <a:r>
              <a:rPr lang="is-IS" dirty="0" smtClean="0"/>
              <a:t>stigmagnast: tollar hækka og leggjast á æ fleiri vörur … óvissa í efnahagsmálum hefur aukist mikið og deilan hefur sett alþjóðlegar virðiskeðjur í uppnám – alþjóðaviðskipti með vörur tekin að dragast saman</a:t>
            </a:r>
          </a:p>
          <a:p>
            <a:r>
              <a:rPr lang="is-IS" dirty="0" smtClean="0"/>
              <a:t>Deilan hefur grafið undan hagvexti um allan heim: sérstaklega hjá deiluaðilum en einnig hér á landi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Viðskiptadeilan skaðar hagvöxt um allan heim</a:t>
            </a:r>
            <a:endParaRPr lang="is-IS" dirty="0"/>
          </a:p>
        </p:txBody>
      </p:sp>
      <p:pic>
        <p:nvPicPr>
          <p:cNvPr id="15" name="Content Placeholder 14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</a:t>
            </a:r>
            <a:r>
              <a:rPr lang="is-IS" sz="1200" dirty="0"/>
              <a:t>. Metið umfang nýrra viðskiptahindrana á innflutning G20-ríkja (OECD-UNCTAD-WTO). 2. </a:t>
            </a:r>
            <a:r>
              <a:rPr lang="is-IS" sz="1200" dirty="0" err="1"/>
              <a:t>WTU-vísitala</a:t>
            </a:r>
            <a:r>
              <a:rPr lang="is-IS" sz="1200" dirty="0"/>
              <a:t> </a:t>
            </a:r>
            <a:r>
              <a:rPr lang="is-IS" sz="1200" dirty="0" err="1"/>
              <a:t>Ahir</a:t>
            </a:r>
            <a:r>
              <a:rPr lang="is-IS" sz="1200" dirty="0"/>
              <a:t> o.fl. (2018). 3. </a:t>
            </a:r>
            <a:r>
              <a:rPr lang="is-IS" sz="1200" dirty="0" smtClean="0"/>
              <a:t>Árshlutabreyting </a:t>
            </a:r>
            <a:r>
              <a:rPr lang="is-IS" sz="1200" dirty="0"/>
              <a:t>alþjóðlegra vöruviðskipta (CPB </a:t>
            </a:r>
            <a:r>
              <a:rPr lang="is-IS" sz="1200" dirty="0" err="1"/>
              <a:t>World</a:t>
            </a:r>
            <a:r>
              <a:rPr lang="is-IS" sz="1200" dirty="0"/>
              <a:t> </a:t>
            </a:r>
            <a:r>
              <a:rPr lang="is-IS" sz="1200" dirty="0" err="1"/>
              <a:t>Trade</a:t>
            </a:r>
            <a:r>
              <a:rPr lang="is-IS" sz="1200" dirty="0"/>
              <a:t> </a:t>
            </a:r>
            <a:r>
              <a:rPr lang="is-IS" sz="1200" dirty="0" err="1"/>
              <a:t>Monitor</a:t>
            </a:r>
            <a:r>
              <a:rPr lang="is-IS" sz="1200" dirty="0" smtClean="0"/>
              <a:t>). 4. </a:t>
            </a:r>
            <a:r>
              <a:rPr lang="is-IS" sz="1200" dirty="0"/>
              <a:t>Áhrif alþjóðlegrar viðskiptadeilu milli Bandaríkjanna og annarra ríkja. Myndin sýnir uppsöfnuð frávik frá grunnspá árið 2022.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/>
              <a:t> </a:t>
            </a:r>
            <a:r>
              <a:rPr lang="is-IS" sz="1200" dirty="0" err="1"/>
              <a:t>Ahir</a:t>
            </a:r>
            <a:r>
              <a:rPr lang="is-IS" sz="1200" dirty="0"/>
              <a:t> o.fl. (2018), Alþjóðagjaldeyrissjóðurinn, CPB, OECD-UNCTAD-WTO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9885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Deilan og óvissa um framhaldið hefur aukið mjög á svartsýni fyrirtækja – sérstaklega í framleiðslugreinum sem verða meira fyrir barðinu á viðskiptadeilunni … við bætist minnkandi innflutningur Kína og </a:t>
            </a:r>
            <a:r>
              <a:rPr lang="is-IS" dirty="0" err="1" smtClean="0"/>
              <a:t>Austur-Asíu</a:t>
            </a:r>
            <a:endParaRPr lang="is-IS" dirty="0" smtClean="0"/>
          </a:p>
          <a:p>
            <a:r>
              <a:rPr lang="is-IS" dirty="0" smtClean="0"/>
              <a:t>Dregið hefur hratt úr hagvexti í helstu viðskiptalöndum: var 2,3% á H2/2018 en minnkar í 1,5% í ár og á næsta ári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Svartsýni eykst og hagvöxtur gefur eftir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Væntingavísitala OECD fyrir fyrirtæki í framleiðslugreinum (e. OECD </a:t>
            </a:r>
            <a:r>
              <a:rPr lang="is-IS" sz="1200" dirty="0" err="1" smtClean="0"/>
              <a:t>business</a:t>
            </a:r>
            <a:r>
              <a:rPr lang="is-IS" sz="1200" dirty="0" smtClean="0"/>
              <a:t> </a:t>
            </a:r>
            <a:r>
              <a:rPr lang="is-IS" sz="1200" dirty="0" err="1" smtClean="0"/>
              <a:t>confidence</a:t>
            </a:r>
            <a:r>
              <a:rPr lang="is-IS" sz="1200" dirty="0" smtClean="0"/>
              <a:t> </a:t>
            </a:r>
            <a:r>
              <a:rPr lang="is-IS" sz="1200" dirty="0" err="1" smtClean="0"/>
              <a:t>index</a:t>
            </a:r>
            <a:r>
              <a:rPr lang="is-IS" sz="1200" dirty="0" smtClean="0"/>
              <a:t>, BCI). Magnbreytingar alþjóðaviðskipta, þriggja mánaða hreyfanlegt meðaltal. 2. Þriggja mánaða hreyfanlegt meðaltal. 3. </a:t>
            </a:r>
            <a:r>
              <a:rPr lang="is-IS" sz="1200" dirty="0"/>
              <a:t>Grunnspá Seðlabankans 3. </a:t>
            </a:r>
            <a:r>
              <a:rPr lang="is-IS" sz="1200" dirty="0" err="1"/>
              <a:t>ársfj</a:t>
            </a:r>
            <a:r>
              <a:rPr lang="is-IS" sz="1200" dirty="0"/>
              <a:t>. 2019 fyrir helstu </a:t>
            </a:r>
            <a:r>
              <a:rPr lang="is-IS" sz="1200" dirty="0" smtClean="0"/>
              <a:t>viðskiptalönd.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</a:t>
            </a:r>
            <a:r>
              <a:rPr lang="is-IS" sz="1200" dirty="0" smtClean="0"/>
              <a:t>Alþjóðagjaldeyrissjóðurinn, CPB</a:t>
            </a:r>
            <a:r>
              <a:rPr lang="is-IS" sz="1200" dirty="0"/>
              <a:t>, </a:t>
            </a:r>
            <a:r>
              <a:rPr lang="is-IS" sz="1200" dirty="0" smtClean="0"/>
              <a:t>OECD,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Útflutningur dróst saman um 2,8% á H1/2019 (-3,3% í PM 19/3) – án útflutnings skipa og flugvéla var 7,1% samdráttur</a:t>
            </a:r>
          </a:p>
          <a:p>
            <a:r>
              <a:rPr lang="is-IS" dirty="0" smtClean="0"/>
              <a:t>Minni samdráttur útfluttra ferðalaga í ár en í PM 19/3 (minni fækkun ferðamanna og meiri meðalútgjöld) en meiri samdráttur í flugsamgöngum … við bætist mikill samdráttur vöruútflutnings á Q3: útflutningur alls dregst saman um 5,8% í ár í stað 5,1%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Samdráttur í flestum útflutningsgreinum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153400"/>
            <a:ext cx="150048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Álútflutningur </a:t>
            </a:r>
            <a:r>
              <a:rPr lang="is-IS" sz="1200" dirty="0"/>
              <a:t>skv. skilgreiningu þjóðhagsreikninga. Ferðaþjónusta er samtala á „ferðalögum“ og „farþegaflutningum með flugi“. Vegna keðjutengingar getur verið að summa undirliðanna sé ekki jöfn heildarútflutningi. </a:t>
            </a:r>
            <a:r>
              <a:rPr lang="is-IS" sz="1200" dirty="0" smtClean="0"/>
              <a:t>2. Útflutt </a:t>
            </a:r>
            <a:r>
              <a:rPr lang="is-IS" sz="1200" dirty="0"/>
              <a:t>ferðalög eru á föstu verðlagi og kortavelta á hvern </a:t>
            </a:r>
            <a:r>
              <a:rPr lang="is-IS" sz="1200" dirty="0" smtClean="0"/>
              <a:t>ferðamann </a:t>
            </a:r>
            <a:r>
              <a:rPr lang="is-IS" sz="1200" dirty="0"/>
              <a:t>(án farþegaflutninga og opinberra gjalda) </a:t>
            </a:r>
            <a:r>
              <a:rPr lang="is-IS" sz="1200" dirty="0" smtClean="0"/>
              <a:t>staðvirt með vísitölu neysluverðs. </a:t>
            </a:r>
            <a:r>
              <a:rPr lang="is-IS" sz="1200" dirty="0"/>
              <a:t>Fjöldi ferðamanna út frá brottförum erlendra farþega um Keflavíkurflugvöll.  Leitarniðurstöður út frá þáttalíkani sem tekur saman tíðni fimm ólíkra leitarniðurstaðna sem tengjast ferðalögum til Íslands samkvæmt </a:t>
            </a:r>
            <a:r>
              <a:rPr lang="is-IS" sz="1200" dirty="0" err="1"/>
              <a:t>Google-leitarvélinni</a:t>
            </a:r>
            <a:r>
              <a:rPr lang="is-IS" sz="1200" dirty="0"/>
              <a:t> (árstíðarleiðrétt, </a:t>
            </a:r>
            <a:r>
              <a:rPr lang="is-IS" sz="1200" dirty="0" smtClean="0"/>
              <a:t>2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</a:t>
            </a:r>
            <a:r>
              <a:rPr lang="is-IS" sz="1200" dirty="0"/>
              <a:t>hreyfanlegt meðaltal). </a:t>
            </a:r>
            <a:r>
              <a:rPr lang="is-IS" sz="1200" dirty="0" smtClean="0"/>
              <a:t>3. Grunnspá </a:t>
            </a:r>
            <a:r>
              <a:rPr lang="is-IS" sz="1200" dirty="0"/>
              <a:t>Seðlabankans </a:t>
            </a:r>
            <a:r>
              <a:rPr lang="is-IS" sz="1200" dirty="0" smtClean="0"/>
              <a:t>2019-2022. </a:t>
            </a:r>
            <a:r>
              <a:rPr lang="is-IS" sz="1200" dirty="0"/>
              <a:t>Brotalína sýnir spá frá PM </a:t>
            </a:r>
            <a:r>
              <a:rPr lang="is-IS" sz="1200" dirty="0" smtClean="0"/>
              <a:t>2019/3.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Ferðamálastofa, </a:t>
            </a:r>
            <a:r>
              <a:rPr lang="is-IS" sz="1200" dirty="0" err="1"/>
              <a:t>Google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, Hagstofa Íslands, </a:t>
            </a:r>
            <a:r>
              <a:rPr lang="is-IS" sz="1200" dirty="0" err="1"/>
              <a:t>Isavia</a:t>
            </a:r>
            <a:r>
              <a:rPr lang="is-IS" sz="1200" dirty="0"/>
              <a:t>, Rannsóknarsetur verslunarinnar, Seðlabanki Íslands.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sz="5200" dirty="0" smtClean="0"/>
              <a:t>Innlendur þjóðarbúskapur</a:t>
            </a:r>
            <a:endParaRPr lang="is-IS" sz="5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Dregur hratt </a:t>
            </a:r>
            <a:br>
              <a:rPr lang="is-IS" dirty="0" smtClean="0"/>
            </a:br>
            <a:r>
              <a:rPr lang="is-IS" dirty="0" smtClean="0"/>
              <a:t>úr vexti einkaneyslu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 err="1" smtClean="0"/>
              <a:t>Atvinnuvega-fjárfesting</a:t>
            </a:r>
            <a:r>
              <a:rPr lang="is-IS" dirty="0" smtClean="0"/>
              <a:t> tekin að dragast saman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Störfum tekið að fækka og atvinnuleysi hefur aukist frá ársbyrjun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Lækkun vaxta og </a:t>
            </a:r>
            <a:r>
              <a:rPr lang="is-IS" dirty="0" smtClean="0"/>
              <a:t>lausara taumhald ríkisfjármála </a:t>
            </a:r>
            <a:r>
              <a:rPr lang="is-IS" dirty="0"/>
              <a:t>vegur á móti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Vægur samdráttur í ár en hægfara bati frá næsta ári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í markmið í lok árs en þrálátari undirliggjandi verðbólga</a:t>
            </a:r>
            <a:endParaRPr lang="is-I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1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Hagvöxtur var 6,7% á H1/2018, 3,2% á H2/2018 en var kominn í 0,9% á H1/2019 – minnsti hagvöxtur síðan Q1/2014</a:t>
            </a:r>
          </a:p>
          <a:p>
            <a:r>
              <a:rPr lang="is-IS" dirty="0" smtClean="0"/>
              <a:t>Hagvöxtur var þó heldur meiri en sá 0,5% vöxtur sem spáð var í PM 19/3 þrátt fyrir að þjóðarútgjöld drægjust meira saman (einkaneysla í takt við spá en fjárfesting veikari) vegna hagstæðari utanríkisviðskipta (innflutningur dróst meira saman)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Hægir á hagvexti en hann var meiri á H1 en spáð var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Vegna keðjutengingar getur verið að summa undirliðanna sé ekki jöfn hagvextinum</a:t>
            </a:r>
            <a:r>
              <a:rPr lang="is-IS" sz="1200" dirty="0"/>
              <a:t>. Brotalína sýnir spá frá PM 2019/3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78400" cy="1299600"/>
          </a:xfrm>
        </p:spPr>
        <p:txBody>
          <a:bodyPr/>
          <a:lstStyle/>
          <a:p>
            <a:r>
              <a:rPr lang="is-IS" dirty="0" smtClean="0"/>
              <a:t>Hægir hratt á </a:t>
            </a:r>
            <a:r>
              <a:rPr lang="is-IS" dirty="0"/>
              <a:t>vexti </a:t>
            </a:r>
            <a:r>
              <a:rPr lang="is-IS" dirty="0" smtClean="0"/>
              <a:t>einkaneyslu: 2,2% vöxtur á H1/2019 – sá minnsti síðan 2013 – og horfur á 1,2% vexti á H2</a:t>
            </a:r>
          </a:p>
          <a:p>
            <a:r>
              <a:rPr lang="is-IS" dirty="0"/>
              <a:t>Atvinnuvegafjárfesting </a:t>
            </a:r>
            <a:r>
              <a:rPr lang="is-IS" dirty="0" smtClean="0"/>
              <a:t>dróst saman um tæplega þriðjung á H1/2019 en vísbendingar um að tekið sé að hægja á samdrættinum</a:t>
            </a:r>
          </a:p>
          <a:p>
            <a:r>
              <a:rPr lang="is-IS" dirty="0" smtClean="0"/>
              <a:t>Á móti 2,4% samdrætti þjóðarútgjalda á H1 vó 10,6% samdráttur innflutnings: eftirspurn beinist hlutfallslega meira inn í landið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Þjóðarútgjöld dragast saman en innflutningur meira</a:t>
            </a:r>
            <a:endParaRPr lang="is-I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</a:t>
            </a:r>
            <a:r>
              <a:rPr lang="is-IS" sz="1200" dirty="0"/>
              <a:t>Seðlabankans </a:t>
            </a:r>
            <a:r>
              <a:rPr lang="is-IS" sz="1200" dirty="0" smtClean="0"/>
              <a:t>seinni hluta 2019. 2. Vegna </a:t>
            </a:r>
            <a:r>
              <a:rPr lang="is-IS" sz="1200" dirty="0"/>
              <a:t>keðjutengingar getur verið að summa undirliðanna sé ekki jöfn </a:t>
            </a:r>
            <a:r>
              <a:rPr lang="is-IS" sz="1200" dirty="0" smtClean="0"/>
              <a:t>fjárfestingu í heild. </a:t>
            </a:r>
            <a:r>
              <a:rPr lang="is-IS" sz="1200" dirty="0"/>
              <a:t>Grunnspá Seðlabankans seinni hluta 2019. </a:t>
            </a:r>
            <a:r>
              <a:rPr lang="is-IS" sz="1200" dirty="0" smtClean="0"/>
              <a:t>3. </a:t>
            </a:r>
            <a:r>
              <a:rPr lang="is-IS" sz="1200" dirty="0"/>
              <a:t>Álinnflutningur skv. skilgreiningu </a:t>
            </a:r>
            <a:r>
              <a:rPr lang="is-IS" sz="1200" dirty="0" smtClean="0"/>
              <a:t>þjóðhagsreikninga. </a:t>
            </a:r>
            <a:r>
              <a:rPr lang="is-IS" sz="1200" dirty="0"/>
              <a:t>Vegna keðjutengingar getur verið að summa undirliðanna sé ekki jöfn </a:t>
            </a:r>
            <a:r>
              <a:rPr lang="is-IS" sz="1200" dirty="0" smtClean="0"/>
              <a:t>heildarinnflutningi</a:t>
            </a:r>
            <a:r>
              <a:rPr lang="is-IS" sz="1200" dirty="0"/>
              <a:t>. Grunnspá Seðlabankans seinni hluta 2019. </a:t>
            </a:r>
            <a:endParaRPr lang="is-IS" sz="1200" dirty="0" smtClean="0">
              <a:solidFill>
                <a:srgbClr val="FF0000"/>
              </a:solidFill>
            </a:endParaRP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433E97-D911-3E40-ABA9-586811E15EFC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25480</TotalTime>
  <Words>2192</Words>
  <Application>Microsoft Office PowerPoint</Application>
  <PresentationFormat>Custom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Viðskiptadeilan skaðar hagvöxt um allan heim</vt:lpstr>
      <vt:lpstr>Svartsýni eykst og hagvöxtur gefur eftir</vt:lpstr>
      <vt:lpstr>Samdráttur í flestum útflutningsgreinum</vt:lpstr>
      <vt:lpstr>PowerPoint Presentation</vt:lpstr>
      <vt:lpstr>Hægir á hagvexti en hann var meiri á H1 en spáð var</vt:lpstr>
      <vt:lpstr>Þjóðarútgjöld dragast saman en innflutningur meira</vt:lpstr>
      <vt:lpstr>Raunvextir hafa lækkað mikið …</vt:lpstr>
      <vt:lpstr>… og styðja við eftirspurn en lánsaðgengi þrengist</vt:lpstr>
      <vt:lpstr>Ríkisfjármálastefnan vegur einnig á móti áföllum</vt:lpstr>
      <vt:lpstr>Vægur samdráttur í ár en hægfara bati á næsta ári</vt:lpstr>
      <vt:lpstr>Störfum hefur fækkað og atvinnuleysi aukist …</vt:lpstr>
      <vt:lpstr>… en vísbendingar um mögulegan viðsnúning …</vt:lpstr>
      <vt:lpstr>… og að samdrátturinn verði fremur skammvinnur</vt:lpstr>
      <vt:lpstr>Mæld verðbólga minnkar hraðar en undirliggjandi</vt:lpstr>
      <vt:lpstr>Verðbólguvæntingar í markmið á flesta mælikvarða</vt:lpstr>
      <vt:lpstr>Verðbólgu spáð hraðar í markmið en í ágústspánni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1113</cp:revision>
  <cp:lastPrinted>2019-01-30T22:10:31Z</cp:lastPrinted>
  <dcterms:created xsi:type="dcterms:W3CDTF">2017-01-22T13:40:49Z</dcterms:created>
  <dcterms:modified xsi:type="dcterms:W3CDTF">2019-11-06T10:56:25Z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